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5"/>
  </p:handout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7020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37FF46A0-B840-4002-8C46-506A9F2426B8}" type="datetimeFigureOut">
              <a:rPr lang="cs-CZ" smtClean="0"/>
              <a:t>27.02.2019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08981"/>
            <a:ext cx="2944283" cy="497019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A5CF1C48-984C-4ACA-86DB-6842B3B2C3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6282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albertova@mustribro.cz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albertova@mustribro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ustribro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ustribro.cz/samosprava/uzemni-plan-mesta-stribr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7" y="1094704"/>
            <a:ext cx="7766936" cy="1558344"/>
          </a:xfrm>
        </p:spPr>
        <p:txBody>
          <a:bodyPr/>
          <a:lstStyle/>
          <a:p>
            <a:pPr algn="ctr"/>
            <a:r>
              <a:rPr lang="cs-CZ" dirty="0" smtClean="0"/>
              <a:t>Stříbro – rozhodujme společně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7067" y="2781837"/>
            <a:ext cx="7766936" cy="3078050"/>
          </a:xfrm>
        </p:spPr>
        <p:txBody>
          <a:bodyPr>
            <a:normAutofit/>
          </a:bodyPr>
          <a:lstStyle/>
          <a:p>
            <a:pPr algn="ctr"/>
            <a:r>
              <a:rPr lang="cs-CZ" sz="2800" dirty="0" smtClean="0"/>
              <a:t>26.2.2019</a:t>
            </a:r>
          </a:p>
          <a:p>
            <a:pPr algn="ctr"/>
            <a:endParaRPr lang="cs-CZ" sz="2800" dirty="0"/>
          </a:p>
          <a:p>
            <a:pPr algn="ctr"/>
            <a:endParaRPr lang="cs-CZ" sz="28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710" y="3482663"/>
            <a:ext cx="253365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4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Inspirace z jiných měst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Rekonstrukce dětských hřišť</a:t>
            </a:r>
          </a:p>
          <a:p>
            <a:r>
              <a:rPr lang="cs-CZ" dirty="0" smtClean="0"/>
              <a:t>Informační tabule či naučné stezky</a:t>
            </a:r>
          </a:p>
          <a:p>
            <a:r>
              <a:rPr lang="cs-CZ" dirty="0" smtClean="0"/>
              <a:t>Odpadkové koše pro prázdné spreje</a:t>
            </a:r>
          </a:p>
          <a:p>
            <a:r>
              <a:rPr lang="cs-CZ" dirty="0" smtClean="0"/>
              <a:t>Psí hřiště v parku</a:t>
            </a:r>
          </a:p>
          <a:p>
            <a:r>
              <a:rPr lang="cs-CZ" dirty="0" smtClean="0"/>
              <a:t>Veřejné stoly s lavičkami</a:t>
            </a:r>
          </a:p>
          <a:p>
            <a:r>
              <a:rPr lang="cs-CZ" dirty="0" smtClean="0"/>
              <a:t>Fitness prvky pro dospělé</a:t>
            </a:r>
          </a:p>
          <a:p>
            <a:r>
              <a:rPr lang="cs-CZ" dirty="0" smtClean="0"/>
              <a:t>Letní kino v areálu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702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Participativní rozpočet – předkládání a hodnocení záměrů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Záměr je </a:t>
            </a:r>
            <a:r>
              <a:rPr lang="cs-CZ" dirty="0" smtClean="0"/>
              <a:t>možné  </a:t>
            </a:r>
            <a:r>
              <a:rPr lang="cs-CZ" dirty="0"/>
              <a:t>předložit elektronicky na emailovou adresu </a:t>
            </a:r>
            <a:r>
              <a:rPr lang="cs-CZ" u="sng" dirty="0">
                <a:hlinkClick r:id="rId2"/>
              </a:rPr>
              <a:t>albertova@mustribro.cz</a:t>
            </a:r>
            <a:r>
              <a:rPr lang="cs-CZ" dirty="0"/>
              <a:t>. Dále je možné návrh předložit v papírové podobě na podatelnu v budově městského úřadu Masarykovo náměstí č. p. </a:t>
            </a:r>
            <a:r>
              <a:rPr lang="cs-CZ" dirty="0" smtClean="0"/>
              <a:t>63</a:t>
            </a:r>
            <a:r>
              <a:rPr lang="cs-CZ" dirty="0"/>
              <a:t> (radnice</a:t>
            </a:r>
            <a:r>
              <a:rPr lang="cs-CZ" dirty="0" smtClean="0"/>
              <a:t>).</a:t>
            </a:r>
          </a:p>
          <a:p>
            <a:pPr algn="just"/>
            <a:r>
              <a:rPr lang="cs-CZ" dirty="0" smtClean="0"/>
              <a:t>Hodnocení realizovatelnosti projektových záměrů proběhne do 15 pracovních dní od ukončení přijmu projektových záměrů. Následně bude zveřejněn zápis o kontrole, kde budou případné požadavky na doplnění záměrů. Do týdne od zveřejnění bude možné záměry doplnit dle požadavků z hodnocení.</a:t>
            </a:r>
          </a:p>
          <a:p>
            <a:pPr algn="just"/>
            <a:r>
              <a:rPr lang="cs-CZ" dirty="0" smtClean="0"/>
              <a:t>Hlasování proběhne za využití aplikace, která umožňuje ověřování hlasů prostřednictvím SMS. Každý hlasující bude mít dva či více hlasů (dle počtu projektových záměrů).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177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Participativní rozpočet – předkládání a hodnocení záměrů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Hlasovat budou moci občané žijící ve Stříbře starší 15 let. Projektové záměry budou zveřejněny na webových stránkách města a zde bude také probíhat hlasování. Budou vytvořena i kontaktní hlasovací místa pro lidi, kteří nemají přístup na internet.</a:t>
            </a:r>
          </a:p>
          <a:p>
            <a:pPr algn="just"/>
            <a:r>
              <a:rPr lang="cs-CZ" dirty="0" smtClean="0"/>
              <a:t>Realizovány budou ty projekty, které získají v hlasování největší počet hlasů a to až do vyčerpání alokované částky.</a:t>
            </a:r>
          </a:p>
          <a:p>
            <a:pPr algn="just"/>
            <a:r>
              <a:rPr lang="cs-CZ" dirty="0" smtClean="0"/>
              <a:t>Realizaci vítězných projektových záměrů provede město Stříbro popř. sám předkladatel, pokud to povaha projektu bude vyžadovat.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343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Lenka Albertová (777 479 684, </a:t>
            </a:r>
            <a:r>
              <a:rPr lang="cs-CZ" dirty="0" smtClean="0">
                <a:hlinkClick r:id="rId2"/>
              </a:rPr>
              <a:t>albertova@mustribro.cz</a:t>
            </a:r>
            <a:r>
              <a:rPr lang="cs-CZ" dirty="0" smtClean="0"/>
              <a:t>)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412" y="3418268"/>
            <a:ext cx="253365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99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setkání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Co je </a:t>
            </a:r>
            <a:r>
              <a:rPr lang="cs-CZ" sz="2400" smtClean="0"/>
              <a:t>participativní rozpočet?</a:t>
            </a:r>
            <a:endParaRPr lang="cs-CZ" sz="2400" dirty="0" smtClean="0"/>
          </a:p>
          <a:p>
            <a:r>
              <a:rPr lang="cs-CZ" sz="2400" dirty="0" smtClean="0"/>
              <a:t>Harmonogram realizace PR ve městě Stříbře</a:t>
            </a:r>
          </a:p>
          <a:p>
            <a:r>
              <a:rPr lang="cs-CZ" sz="2400" dirty="0" smtClean="0"/>
              <a:t>Pravidla PR ve Stříbře</a:t>
            </a:r>
          </a:p>
          <a:p>
            <a:r>
              <a:rPr lang="cs-CZ" sz="2400" dirty="0" smtClean="0"/>
              <a:t>Formulář pro zpracování projektového záměru</a:t>
            </a:r>
          </a:p>
          <a:p>
            <a:r>
              <a:rPr lang="cs-CZ" sz="2400" dirty="0" smtClean="0"/>
              <a:t>Předkládání a hodnocení projektových záměrů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145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Participativní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400" dirty="0" smtClean="0"/>
              <a:t>PR je procesem přímé demokracie, v rámci kterého obyvatelé diskutují a rozhodují o využití části rozpočtu obce.</a:t>
            </a:r>
          </a:p>
          <a:p>
            <a:pPr algn="just"/>
            <a:r>
              <a:rPr lang="cs-CZ" sz="2400" dirty="0" smtClean="0"/>
              <a:t>PR je také nástrojem pro zapojení veřejnosti do diskuse o prioritách a potřebách obce</a:t>
            </a:r>
          </a:p>
          <a:p>
            <a:pPr algn="just"/>
            <a:r>
              <a:rPr lang="cs-CZ" sz="2400" dirty="0" smtClean="0"/>
              <a:t>V ČR je využíván PR v bezmála 30 městech (mimo jiné např. Žďár nad Sázavou, Semily, Litoměřice, či Rumburk). V Plzeňském kraji je Stříbro prvním městem, které tuto metodu využívá.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475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Participativní rozpočet ve Stříbře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/>
              <a:t>Pro realizaci participativního rozpočtu ve Stříbře byla zastupitelstvem alokována částka 1 000 000,-Kč.</a:t>
            </a:r>
          </a:p>
          <a:p>
            <a:pPr algn="just"/>
            <a:r>
              <a:rPr lang="cs-CZ" dirty="0" smtClean="0"/>
              <a:t>Tato částka bude rozdělena na občany předložené návrhy v tématech: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cs-CZ" dirty="0" smtClean="0"/>
              <a:t>Obnova veřejných prostranství a kulturního dědictví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cs-CZ" dirty="0" smtClean="0"/>
              <a:t>Podpora volnočasových, kulturních, sportovních a společenských aktivit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cs-CZ" dirty="0" smtClean="0"/>
              <a:t>Prezentace města Stříbra</a:t>
            </a:r>
          </a:p>
          <a:p>
            <a:pPr marL="400050" algn="just"/>
            <a:r>
              <a:rPr lang="cs-CZ" dirty="0" smtClean="0"/>
              <a:t>Všechny informace o participativním rozpočtu jsou umístěny na webových stránkách </a:t>
            </a:r>
            <a:r>
              <a:rPr lang="cs-CZ" dirty="0"/>
              <a:t>města Stříbra: </a:t>
            </a: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www.mustribro.cz</a:t>
            </a:r>
            <a:endParaRPr lang="cs-CZ" dirty="0" smtClean="0"/>
          </a:p>
          <a:p>
            <a:pPr marL="5715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559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Participativní rozpočet ve Stříbře – harmonogram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3. – 14. 4. 2019 (Termín předkládání projektových záměrů)</a:t>
            </a:r>
          </a:p>
          <a:p>
            <a:r>
              <a:rPr lang="cs-CZ" dirty="0" smtClean="0"/>
              <a:t>15. 4. – 3. 5. 2019 (Hodnocení realizovatelnosti předložených návrhů)</a:t>
            </a:r>
          </a:p>
          <a:p>
            <a:r>
              <a:rPr lang="cs-CZ" dirty="0" smtClean="0"/>
              <a:t>15. 5. 2019 (Výstava předložených projektových záměrů)</a:t>
            </a:r>
          </a:p>
          <a:p>
            <a:r>
              <a:rPr lang="cs-CZ" dirty="0" smtClean="0"/>
              <a:t>30. 5. 2019 (Veřejná prezentace předložených projektových záměrů)</a:t>
            </a:r>
          </a:p>
          <a:p>
            <a:r>
              <a:rPr lang="cs-CZ" dirty="0" smtClean="0"/>
              <a:t>1. 6. – 23. 6. 2019 (Veřejné hlasování)</a:t>
            </a:r>
          </a:p>
          <a:p>
            <a:r>
              <a:rPr lang="cs-CZ" dirty="0" smtClean="0"/>
              <a:t>25. 6. 2019 (Vyhlášení výsledků hlasování)</a:t>
            </a:r>
          </a:p>
          <a:p>
            <a:r>
              <a:rPr lang="cs-CZ" dirty="0" smtClean="0"/>
              <a:t>1. 7. 2019 – 31. 8. 2020/31. 12. 2020 (Realizace vybraných projektových záměrů)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61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Participativní rozpočet – pravidla pro předložení záměru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Předkládané záměry mohou být investičního i neinvestičního charakteru. Tematicky musí být zaměřeny na: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cs-CZ" dirty="0"/>
              <a:t>Obnova veřejných prostranství a kulturního dědictví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cs-CZ" dirty="0"/>
              <a:t>Podpora volnočasových, kulturních, sportovních a společenských </a:t>
            </a:r>
            <a:r>
              <a:rPr lang="cs-CZ" dirty="0" smtClean="0"/>
              <a:t>aktivit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cs-CZ" dirty="0" smtClean="0"/>
              <a:t>Prezentace města Stříbra</a:t>
            </a:r>
          </a:p>
          <a:p>
            <a:r>
              <a:rPr lang="cs-CZ" dirty="0"/>
              <a:t>Záměr musí být realizován na území města </a:t>
            </a:r>
            <a:r>
              <a:rPr lang="cs-CZ" dirty="0" smtClean="0"/>
              <a:t>Stříbra (vyjma bodu 3) </a:t>
            </a:r>
            <a:r>
              <a:rPr lang="cs-CZ" dirty="0"/>
              <a:t>a musí být v souladu s:</a:t>
            </a:r>
          </a:p>
          <a:p>
            <a:pPr lvl="1">
              <a:buFont typeface="+mj-lt"/>
              <a:buAutoNum type="arabicPeriod"/>
            </a:pPr>
            <a:r>
              <a:rPr lang="cs-CZ" dirty="0"/>
              <a:t>Územním plánem města (</a:t>
            </a:r>
            <a:r>
              <a:rPr lang="cs-CZ" dirty="0">
                <a:hlinkClick r:id="rId2"/>
              </a:rPr>
              <a:t>http://www.mustribro.cz/</a:t>
            </a:r>
            <a:r>
              <a:rPr lang="cs-CZ" dirty="0" err="1">
                <a:hlinkClick r:id="rId2"/>
              </a:rPr>
              <a:t>samosprava</a:t>
            </a:r>
            <a:r>
              <a:rPr lang="cs-CZ" dirty="0">
                <a:hlinkClick r:id="rId2"/>
              </a:rPr>
              <a:t>/uzemni-</a:t>
            </a:r>
            <a:r>
              <a:rPr lang="cs-CZ" dirty="0" err="1">
                <a:hlinkClick r:id="rId2"/>
              </a:rPr>
              <a:t>plan</a:t>
            </a:r>
            <a:r>
              <a:rPr lang="cs-CZ" dirty="0">
                <a:hlinkClick r:id="rId2"/>
              </a:rPr>
              <a:t>-</a:t>
            </a:r>
            <a:r>
              <a:rPr lang="cs-CZ" dirty="0" err="1">
                <a:hlinkClick r:id="rId2"/>
              </a:rPr>
              <a:t>mesta-stribra</a:t>
            </a:r>
            <a:r>
              <a:rPr lang="cs-CZ" dirty="0">
                <a:hlinkClick r:id="rId2"/>
              </a:rPr>
              <a:t>/</a:t>
            </a:r>
            <a:r>
              <a:rPr lang="cs-CZ" dirty="0"/>
              <a:t>)</a:t>
            </a:r>
          </a:p>
          <a:p>
            <a:r>
              <a:rPr lang="cs-CZ" dirty="0" smtClean="0"/>
              <a:t>Záměr může předložit právnická osoba či fyzická osoba starší 15 let s trvalým bydlištěm ve městě Stříbře.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270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Participativní rozpočet – pravidla pro předložení záměru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Předkladatel záměru musí </a:t>
            </a:r>
            <a:r>
              <a:rPr lang="cs-CZ" dirty="0"/>
              <a:t> předložit seznam alespoň </a:t>
            </a:r>
            <a:r>
              <a:rPr lang="cs-CZ" dirty="0" smtClean="0"/>
              <a:t>10</a:t>
            </a:r>
            <a:r>
              <a:rPr lang="cs-CZ" dirty="0"/>
              <a:t> </a:t>
            </a:r>
            <a:r>
              <a:rPr lang="cs-CZ" dirty="0" smtClean="0"/>
              <a:t>podporovatelů  </a:t>
            </a:r>
            <a:r>
              <a:rPr lang="cs-CZ" dirty="0"/>
              <a:t>s trvalým bydlištěm ve městě Stříbře. Podporovatelé mohou podpořit i více než jeden záměr</a:t>
            </a:r>
            <a:r>
              <a:rPr lang="cs-CZ" dirty="0" smtClean="0"/>
              <a:t>. Stejně tak i předkladatelé mohou předložit více záměrů a nebo být v jiném záměru podporovatelem.</a:t>
            </a:r>
          </a:p>
          <a:p>
            <a:pPr algn="just"/>
            <a:r>
              <a:rPr lang="cs-CZ" dirty="0" smtClean="0"/>
              <a:t>Projektový záměr se předkládá na formuláři, který je k dispozici na webových stránkách města.</a:t>
            </a:r>
          </a:p>
          <a:p>
            <a:pPr algn="just"/>
            <a:r>
              <a:rPr lang="cs-CZ" dirty="0" smtClean="0"/>
              <a:t>Není stanovený žádný finanční limit pro předkládané záměry. Pokud bude částka záměru překračovat alokovanou sumu, musí předkladatel zajistit dofinancování záměru z jiných zdrojů.</a:t>
            </a:r>
          </a:p>
          <a:p>
            <a:pPr algn="just"/>
            <a:r>
              <a:rPr lang="cs-CZ" dirty="0" smtClean="0"/>
              <a:t>Projektový záměr musí mít přínos pro město a jeho obyvatele – uvést ve formuláři.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130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Participativní rozpočet – formulář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/>
              <a:t>Název projektu</a:t>
            </a:r>
          </a:p>
          <a:p>
            <a:pPr algn="just"/>
            <a:r>
              <a:rPr lang="cs-CZ" dirty="0"/>
              <a:t>Celkové náklady projektu – zde je nutné uvést i další případné zdroje, pokud bude projekt překračovat alokovanou částku </a:t>
            </a:r>
            <a:r>
              <a:rPr lang="cs-CZ" dirty="0" smtClean="0"/>
              <a:t>1 000 </a:t>
            </a:r>
            <a:r>
              <a:rPr lang="cs-CZ" dirty="0"/>
              <a:t>000,-Kč. K vícezdrojovému financování je na vyzvání </a:t>
            </a:r>
            <a:r>
              <a:rPr lang="cs-CZ" dirty="0" smtClean="0"/>
              <a:t>hodnotící komise </a:t>
            </a:r>
            <a:r>
              <a:rPr lang="cs-CZ" dirty="0"/>
              <a:t>nutné doložit platný příslib kofinancování. Pokud ho zatím nemá, tak je možné vyplnit čestné prohlášení, že kofinancování bude zajištěno.</a:t>
            </a:r>
          </a:p>
          <a:p>
            <a:pPr algn="just"/>
            <a:r>
              <a:rPr lang="cs-CZ" dirty="0" smtClean="0"/>
              <a:t>Popis projektu – zde je nutné uvést co nejpřesnější popis záměru, konkrétní aktivity a také způsob jejich realizace.</a:t>
            </a:r>
          </a:p>
          <a:p>
            <a:pPr algn="just"/>
            <a:r>
              <a:rPr lang="cs-CZ" dirty="0"/>
              <a:t>Místo realizace projektu – musí to být území města či jeho místních částí (</a:t>
            </a:r>
            <a:r>
              <a:rPr lang="cs-CZ" dirty="0" err="1"/>
              <a:t>Butov</a:t>
            </a:r>
            <a:r>
              <a:rPr lang="cs-CZ" dirty="0"/>
              <a:t>, Jezerce, Lhota u Stříbra, Milíkov, Otročín, Těchlovice). </a:t>
            </a:r>
          </a:p>
          <a:p>
            <a:pPr algn="just"/>
            <a:r>
              <a:rPr lang="cs-CZ" dirty="0" smtClean="0"/>
              <a:t>Veřejný přínos projektu – co projekt obyvatelům města přinese, čím jim bude </a:t>
            </a:r>
            <a:r>
              <a:rPr lang="cs-CZ" dirty="0" smtClean="0"/>
              <a:t>užitečný.</a:t>
            </a:r>
            <a:endParaRPr lang="cs-CZ" dirty="0" smtClean="0"/>
          </a:p>
          <a:p>
            <a:pPr algn="just"/>
            <a:r>
              <a:rPr lang="cs-CZ" dirty="0" smtClean="0"/>
              <a:t>Doba realizace projektu – mezní termín realizace projektu je 31. 8. 2020. Ve výjimečném případě 31. 12. 2020.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872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Participativní rozpočet - formulář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/>
              <a:t>Podrobný rozpočet projektu – je nutné uvést všechny náklady, které v souvislosti s realizací záměru vzniknou (včetně projektové dokumentace, pokud je nutná). Je důležité, aby byl rozpočet realistický. Pokud zástupce příslušného odboru města či pracovní skupina k participativnímu rozpočtu usoudí, že záměr nelze za uvedený rozpočet realizovat, bude předkladatel vyzván k doplnění. Pokud tak neučiní, tak bude záměr z hlasování vyřazen.</a:t>
            </a:r>
          </a:p>
          <a:p>
            <a:pPr algn="just"/>
            <a:r>
              <a:rPr lang="cs-CZ" dirty="0" smtClean="0"/>
              <a:t>Identifikace předkladatele – v případě fyzických osob mladších 18 let je nutné uvést i jméno osoby spolupracující na projektu, která bude starší 18 let.</a:t>
            </a:r>
          </a:p>
          <a:p>
            <a:pPr algn="just"/>
            <a:r>
              <a:rPr lang="cs-CZ" dirty="0" smtClean="0"/>
              <a:t>Seznam podporovatelů – min. 10 podporovatelů s trvalým bydlištěm ve Stříbře. Při kontrole budou někteří z podporovatelů osloveni aby potvrdili, že projekt podporují.</a:t>
            </a:r>
          </a:p>
          <a:p>
            <a:pPr algn="just"/>
            <a:r>
              <a:rPr lang="cs-CZ" dirty="0" smtClean="0"/>
              <a:t>Přílohy – je možné doložit fotodokumentaci k záměru.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493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424</TotalTime>
  <Words>760</Words>
  <Application>Microsoft Office PowerPoint</Application>
  <PresentationFormat>Širokoúhlá obrazovka</PresentationFormat>
  <Paragraphs>72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Faseta</vt:lpstr>
      <vt:lpstr>Stříbro – rozhodujme společně</vt:lpstr>
      <vt:lpstr>Program setkání</vt:lpstr>
      <vt:lpstr>Participativní rozpočet</vt:lpstr>
      <vt:lpstr>Participativní rozpočet ve Stříbře</vt:lpstr>
      <vt:lpstr>Participativní rozpočet ve Stříbře – harmonogram</vt:lpstr>
      <vt:lpstr>Participativní rozpočet – pravidla pro předložení záměru</vt:lpstr>
      <vt:lpstr>Participativní rozpočet – pravidla pro předložení záměru</vt:lpstr>
      <vt:lpstr>Participativní rozpočet – formulář</vt:lpstr>
      <vt:lpstr>Participativní rozpočet - formulář</vt:lpstr>
      <vt:lpstr>Inspirace z jiných měst</vt:lpstr>
      <vt:lpstr>Participativní rozpočet – předkládání a hodnocení záměrů</vt:lpstr>
      <vt:lpstr>Participativní rozpočet – předkládání a hodnocení záměrů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Stříbro – rozhodujme společně</dc:title>
  <dc:creator>Tom</dc:creator>
  <cp:lastModifiedBy>Windows User</cp:lastModifiedBy>
  <cp:revision>37</cp:revision>
  <cp:lastPrinted>2019-02-25T09:39:51Z</cp:lastPrinted>
  <dcterms:created xsi:type="dcterms:W3CDTF">2018-02-20T07:58:15Z</dcterms:created>
  <dcterms:modified xsi:type="dcterms:W3CDTF">2019-02-27T12:21:55Z</dcterms:modified>
</cp:coreProperties>
</file>